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7"/>
  </p:notesMasterIdLst>
  <p:handoutMasterIdLst>
    <p:handoutMasterId r:id="rId18"/>
  </p:handoutMasterIdLst>
  <p:sldIdLst>
    <p:sldId id="282" r:id="rId2"/>
    <p:sldId id="257" r:id="rId3"/>
    <p:sldId id="258" r:id="rId4"/>
    <p:sldId id="259" r:id="rId5"/>
    <p:sldId id="302" r:id="rId6"/>
    <p:sldId id="263" r:id="rId7"/>
    <p:sldId id="264" r:id="rId8"/>
    <p:sldId id="266" r:id="rId9"/>
    <p:sldId id="306" r:id="rId10"/>
    <p:sldId id="303" r:id="rId11"/>
    <p:sldId id="269" r:id="rId12"/>
    <p:sldId id="286" r:id="rId13"/>
    <p:sldId id="305" r:id="rId14"/>
    <p:sldId id="272" r:id="rId15"/>
    <p:sldId id="280" r:id="rId16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3F3F"/>
    <a:srgbClr val="005DA2"/>
    <a:srgbClr val="FFFFFF"/>
    <a:srgbClr val="000000"/>
    <a:srgbClr val="FFFF99"/>
    <a:srgbClr val="D92121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096" autoAdjust="0"/>
    <p:restoredTop sz="96357" autoAdjust="0"/>
  </p:normalViewPr>
  <p:slideViewPr>
    <p:cSldViewPr>
      <p:cViewPr varScale="1">
        <p:scale>
          <a:sx n="110" d="100"/>
          <a:sy n="110" d="100"/>
        </p:scale>
        <p:origin x="1392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91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2890" y="86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5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13" y="5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/>
          <a:lstStyle>
            <a:lvl1pPr algn="r">
              <a:defRPr sz="1200"/>
            </a:lvl1pPr>
          </a:lstStyle>
          <a:p>
            <a:fld id="{4F0938CC-CE79-4435-A706-83705538FAFE}" type="datetimeFigureOut">
              <a:rPr lang="en-US" smtClean="0"/>
              <a:pPr/>
              <a:t>11/15/2022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354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13" y="9119354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 anchor="b"/>
          <a:lstStyle>
            <a:lvl1pPr algn="r">
              <a:defRPr sz="1200"/>
            </a:lvl1pPr>
          </a:lstStyle>
          <a:p>
            <a:fld id="{D669F728-D530-4620-B9D3-C4599D1731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9986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5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13" y="5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/>
          <a:lstStyle>
            <a:lvl1pPr algn="r">
              <a:defRPr sz="1200"/>
            </a:lvl1pPr>
          </a:lstStyle>
          <a:p>
            <a:fld id="{D67B964A-190D-4150-B132-A0F976DCD8AC}" type="datetimeFigureOut">
              <a:rPr lang="en-US" smtClean="0"/>
              <a:pPr/>
              <a:t>11/15/2022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039" tIns="47020" rIns="94039" bIns="470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53" y="4561307"/>
            <a:ext cx="5851504" cy="4320377"/>
          </a:xfrm>
          <a:prstGeom prst="rect">
            <a:avLst/>
          </a:prstGeom>
        </p:spPr>
        <p:txBody>
          <a:bodyPr vert="horz" lIns="94039" tIns="47020" rIns="94039" bIns="470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354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13" y="9119354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 anchor="b"/>
          <a:lstStyle>
            <a:lvl1pPr algn="r">
              <a:defRPr sz="1200"/>
            </a:lvl1pPr>
          </a:lstStyle>
          <a:p>
            <a:fld id="{25FD98E6-C4B7-402B-9B62-381BA5333B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470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p1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1:notes"/>
          <p:cNvSpPr txBox="1">
            <a:spLocks noGrp="1"/>
          </p:cNvSpPr>
          <p:nvPr>
            <p:ph type="sldNum" idx="12"/>
          </p:nvPr>
        </p:nvSpPr>
        <p:spPr>
          <a:xfrm>
            <a:off x="3970675" y="8772553"/>
            <a:ext cx="3038155" cy="461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p2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2:notes"/>
          <p:cNvSpPr txBox="1">
            <a:spLocks noGrp="1"/>
          </p:cNvSpPr>
          <p:nvPr>
            <p:ph type="sldNum" idx="12"/>
          </p:nvPr>
        </p:nvSpPr>
        <p:spPr>
          <a:xfrm>
            <a:off x="3970675" y="8772553"/>
            <a:ext cx="3038155" cy="461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79889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</p:spPr>
        <p:txBody>
          <a:bodyPr spcFirstLastPara="1" wrap="square" lIns="89775" tIns="44875" rIns="89775" bIns="44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</p:spPr>
        <p:txBody>
          <a:bodyPr spcFirstLastPara="1" wrap="square" lIns="89775" tIns="44875" rIns="89775" bIns="44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60453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-2875" y="3962400"/>
            <a:ext cx="9133935" cy="1828800"/>
          </a:xfrm>
        </p:spPr>
        <p:txBody>
          <a:bodyPr anchor="b"/>
          <a:lstStyle>
            <a:lvl1pPr>
              <a:defRPr cap="none" baseline="0">
                <a:solidFill>
                  <a:srgbClr val="002060"/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-1905000" y="1524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AEA8D14-E5DC-4009-8ABE-E113074D3533}"/>
              </a:ext>
            </a:extLst>
          </p:cNvPr>
          <p:cNvCxnSpPr>
            <a:cxnSpLocks/>
          </p:cNvCxnSpPr>
          <p:nvPr userDrawn="1"/>
        </p:nvCxnSpPr>
        <p:spPr>
          <a:xfrm>
            <a:off x="1295400" y="6360318"/>
            <a:ext cx="7838536" cy="0"/>
          </a:xfrm>
          <a:prstGeom prst="line">
            <a:avLst/>
          </a:prstGeom>
          <a:ln w="15875">
            <a:solidFill>
              <a:srgbClr val="C80000">
                <a:alpha val="54902"/>
              </a:srgb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0D75C59B-2226-4C9A-BA5C-475C2A35C4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85"/>
          <a:stretch/>
        </p:blipFill>
        <p:spPr>
          <a:xfrm>
            <a:off x="10065" y="6019800"/>
            <a:ext cx="1371396" cy="838200"/>
          </a:xfrm>
          <a:prstGeom prst="rect">
            <a:avLst/>
          </a:prstGeom>
        </p:spPr>
      </p:pic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B3CDF360-C7B3-49D5-81D7-6D9D54264E47}"/>
              </a:ext>
            </a:extLst>
          </p:cNvPr>
          <p:cNvSpPr txBox="1">
            <a:spLocks/>
          </p:cNvSpPr>
          <p:nvPr userDrawn="1"/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</p:spPr>
        <p:txBody>
          <a:bodyPr vert="horz" anchor="ctr" anchorCtr="0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0AB23B-9BF0-489E-A8C2-70A7597953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Date Placeholder 13">
            <a:extLst>
              <a:ext uri="{FF2B5EF4-FFF2-40B4-BE49-F238E27FC236}">
                <a16:creationId xmlns:a16="http://schemas.microsoft.com/office/drawing/2014/main" id="{AEB9E3C3-A590-43C8-8AF5-AAE4C2A44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chemeClr val="bg1"/>
                </a:solidFill>
                <a:latin typeface="Garamond" pitchFamily="18" charset="0"/>
              </a:defRPr>
            </a:lvl1pPr>
          </a:lstStyle>
          <a:p>
            <a:r>
              <a:rPr lang="en-US"/>
              <a:t>November 17, 2022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/>
          </a:bodyPr>
          <a:lstStyle>
            <a:lvl1pPr>
              <a:defRPr sz="4400">
                <a:latin typeface="Garamond" pitchFamily="18" charset="0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990600"/>
            <a:ext cx="8153400" cy="5105400"/>
          </a:xfrm>
        </p:spPr>
        <p:txBody>
          <a:bodyPr>
            <a:normAutofit/>
          </a:bodyPr>
          <a:lstStyle>
            <a:lvl1pPr>
              <a:defRPr sz="2800">
                <a:latin typeface="Garamond" pitchFamily="18" charset="0"/>
              </a:defRPr>
            </a:lvl1pPr>
            <a:lvl2pPr>
              <a:defRPr sz="2400">
                <a:latin typeface="Garamond" pitchFamily="18" charset="0"/>
              </a:defRPr>
            </a:lvl2pPr>
            <a:lvl3pPr>
              <a:defRPr sz="2000">
                <a:latin typeface="Garamond" pitchFamily="18" charset="0"/>
              </a:defRPr>
            </a:lvl3pPr>
            <a:lvl4pPr>
              <a:defRPr sz="1800">
                <a:latin typeface="Garamond" pitchFamily="18" charset="0"/>
              </a:defRPr>
            </a:lvl4pPr>
            <a:lvl5pPr>
              <a:defRPr sz="1800">
                <a:latin typeface="Garamond" pitchFamily="18" charset="0"/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9" name="Date Placeholder 13">
            <a:extLst>
              <a:ext uri="{FF2B5EF4-FFF2-40B4-BE49-F238E27FC236}">
                <a16:creationId xmlns:a16="http://schemas.microsoft.com/office/drawing/2014/main" id="{A087DD9F-A4A9-4654-A7DD-2A17E56F19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chemeClr val="tx1"/>
                </a:solidFill>
                <a:latin typeface="Garamond" pitchFamily="18" charset="0"/>
              </a:defRPr>
            </a:lvl1pPr>
          </a:lstStyle>
          <a:p>
            <a:r>
              <a:rPr lang="en-US"/>
              <a:t>November 17, 2022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0443" y="2718275"/>
            <a:ext cx="7123113" cy="1673225"/>
          </a:xfrm>
        </p:spPr>
        <p:txBody>
          <a:bodyPr anchor="t"/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10065" y="1600200"/>
            <a:ext cx="9133935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000" b="1" dirty="0">
              <a:latin typeface="Garamond" panose="02020404030301010803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00200"/>
            <a:ext cx="8991600" cy="990600"/>
          </a:xfrm>
        </p:spPr>
        <p:txBody>
          <a:bodyPr/>
          <a:lstStyle>
            <a:lvl1pPr algn="ctr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1" name="Date Placeholder 13">
            <a:extLst>
              <a:ext uri="{FF2B5EF4-FFF2-40B4-BE49-F238E27FC236}">
                <a16:creationId xmlns:a16="http://schemas.microsoft.com/office/drawing/2014/main" id="{FCC66BDB-479C-425F-A0DE-FBA1C4F5B9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chemeClr val="tx1"/>
                </a:solidFill>
                <a:latin typeface="Garamond" pitchFamily="18" charset="0"/>
              </a:defRPr>
            </a:lvl1pPr>
          </a:lstStyle>
          <a:p>
            <a:r>
              <a:rPr lang="en-US"/>
              <a:t>November 17, 2022</a:t>
            </a:r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630E0A3-BC75-4EC2-B96D-C99E4CC6620B}"/>
              </a:ext>
            </a:extLst>
          </p:cNvPr>
          <p:cNvCxnSpPr>
            <a:cxnSpLocks/>
          </p:cNvCxnSpPr>
          <p:nvPr userDrawn="1"/>
        </p:nvCxnSpPr>
        <p:spPr>
          <a:xfrm>
            <a:off x="1295400" y="6360318"/>
            <a:ext cx="7838536" cy="0"/>
          </a:xfrm>
          <a:prstGeom prst="line">
            <a:avLst/>
          </a:prstGeom>
          <a:ln w="15875">
            <a:solidFill>
              <a:srgbClr val="C80000">
                <a:alpha val="54902"/>
              </a:srgb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A6D8E689-AD31-4B85-84FE-1080505B55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85"/>
          <a:stretch/>
        </p:blipFill>
        <p:spPr>
          <a:xfrm>
            <a:off x="10065" y="6019800"/>
            <a:ext cx="1371396" cy="838200"/>
          </a:xfrm>
          <a:prstGeom prst="rect">
            <a:avLst/>
          </a:prstGeom>
        </p:spPr>
      </p:pic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A806211B-1D5E-4146-BED0-7EC3D4207D5E}"/>
              </a:ext>
            </a:extLst>
          </p:cNvPr>
          <p:cNvSpPr txBox="1">
            <a:spLocks/>
          </p:cNvSpPr>
          <p:nvPr userDrawn="1"/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</p:spPr>
        <p:txBody>
          <a:bodyPr vert="horz" anchor="ctr" anchorCtr="0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0AB23B-9BF0-489E-A8C2-70A7597953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>
            <a:lvl1pPr algn="ctr">
              <a:defRPr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36699" y="914400"/>
            <a:ext cx="3886200" cy="5105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0" y="914400"/>
            <a:ext cx="3886200" cy="5105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5943600" y="6446837"/>
            <a:ext cx="2667000" cy="365125"/>
          </a:xfrm>
        </p:spPr>
        <p:txBody>
          <a:bodyPr rtlCol="0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November 17, 2022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23336" y="1591692"/>
            <a:ext cx="3886200" cy="4504307"/>
          </a:xfrm>
        </p:spPr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714336" y="1591693"/>
            <a:ext cx="3886200" cy="4504306"/>
          </a:xfrm>
        </p:spPr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November 17, 2022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523336" y="905893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714336" y="905893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17, 2022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CCD744E3-F398-4247-B444-E2D9218E27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chemeClr val="tx1"/>
                </a:solidFill>
                <a:latin typeface="Garamond" pitchFamily="18" charset="0"/>
              </a:defRPr>
            </a:lvl1pPr>
          </a:lstStyle>
          <a:p>
            <a:r>
              <a:rPr lang="en-US"/>
              <a:t>November 17, 2022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4DC4317-A5EC-4823-9EF6-2ABB221BE4BE}"/>
              </a:ext>
            </a:extLst>
          </p:cNvPr>
          <p:cNvCxnSpPr>
            <a:cxnSpLocks/>
          </p:cNvCxnSpPr>
          <p:nvPr userDrawn="1"/>
        </p:nvCxnSpPr>
        <p:spPr>
          <a:xfrm>
            <a:off x="1295400" y="6360318"/>
            <a:ext cx="7838536" cy="0"/>
          </a:xfrm>
          <a:prstGeom prst="line">
            <a:avLst/>
          </a:prstGeom>
          <a:ln w="15875">
            <a:solidFill>
              <a:srgbClr val="C80000">
                <a:alpha val="54902"/>
              </a:srgb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9F0619B8-E720-4417-AEBA-2EA2685984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85"/>
          <a:stretch/>
        </p:blipFill>
        <p:spPr>
          <a:xfrm>
            <a:off x="10065" y="6019800"/>
            <a:ext cx="1371396" cy="838200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F3FFE94-DDE5-407D-A4F2-9F4CA7F4AE2B}"/>
              </a:ext>
            </a:extLst>
          </p:cNvPr>
          <p:cNvSpPr txBox="1">
            <a:spLocks/>
          </p:cNvSpPr>
          <p:nvPr userDrawn="1"/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</p:spPr>
        <p:txBody>
          <a:bodyPr vert="horz" anchor="ctr" anchorCtr="0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0AB23B-9BF0-489E-A8C2-70A7597953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9950"/>
          </a:xfrm>
        </p:spPr>
        <p:txBody>
          <a:bodyPr anchor="ctr"/>
          <a:lstStyle>
            <a:lvl1pPr algn="ctr">
              <a:buNone/>
              <a:defRPr sz="4400" b="0"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200738F2-32D1-47E7-9AEF-9082EC3A59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33536" y="6411594"/>
            <a:ext cx="2667000" cy="365125"/>
          </a:xfrm>
        </p:spPr>
        <p:txBody>
          <a:bodyPr/>
          <a:lstStyle/>
          <a:p>
            <a:r>
              <a:rPr lang="en-US"/>
              <a:t>November 17, 2022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1_Title Slide">
    <p:bg>
      <p:bgPr>
        <a:solidFill>
          <a:srgbClr val="FFFFFF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9"/>
          <p:cNvSpPr/>
          <p:nvPr/>
        </p:nvSpPr>
        <p:spPr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9" name="Google Shape;19;p1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rgbClr val="C1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0" name="Google Shape;20;p19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1" name="Google Shape;21;p19"/>
          <p:cNvSpPr txBox="1"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Garamond"/>
              <a:buNone/>
              <a:defRPr cap="none">
                <a:solidFill>
                  <a:srgbClr val="00206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9"/>
          <p:cNvSpPr txBox="1"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700"/>
              </a:spcBef>
              <a:spcAft>
                <a:spcPts val="0"/>
              </a:spcAft>
              <a:buSzPts val="1560"/>
              <a:buNone/>
              <a:defRPr sz="2600">
                <a:solidFill>
                  <a:srgbClr val="FFFFFF"/>
                </a:solidFill>
              </a:defRPr>
            </a:lvl1pPr>
            <a:lvl2pPr lvl="1" algn="ctr">
              <a:spcBef>
                <a:spcPts val="550"/>
              </a:spcBef>
              <a:spcAft>
                <a:spcPts val="0"/>
              </a:spcAft>
              <a:buSzPts val="1260"/>
              <a:buNone/>
              <a:defRPr/>
            </a:lvl2pPr>
            <a:lvl3pPr lvl="2" algn="ctr">
              <a:spcBef>
                <a:spcPts val="500"/>
              </a:spcBef>
              <a:spcAft>
                <a:spcPts val="0"/>
              </a:spcAft>
              <a:buSzPts val="1350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SzPts val="1350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9"/>
          <p:cNvSpPr txBox="1">
            <a:spLocks noGrp="1"/>
          </p:cNvSpPr>
          <p:nvPr>
            <p:ph type="dt" idx="10"/>
          </p:nvPr>
        </p:nvSpPr>
        <p:spPr>
          <a:xfrm>
            <a:off x="76200" y="6068699"/>
            <a:ext cx="2057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November 17, 2022</a:t>
            </a:r>
            <a:endParaRPr/>
          </a:p>
        </p:txBody>
      </p:sp>
      <p:pic>
        <p:nvPicPr>
          <p:cNvPr id="24" name="Google Shape;24;p19"/>
          <p:cNvPicPr preferRelativeResize="0"/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81" y="0"/>
            <a:ext cx="1899719" cy="13722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" name="Google Shape;25;p19"/>
          <p:cNvCxnSpPr/>
          <p:nvPr/>
        </p:nvCxnSpPr>
        <p:spPr>
          <a:xfrm>
            <a:off x="-1905000" y="152400"/>
            <a:ext cx="914400" cy="914400"/>
          </a:xfrm>
          <a:prstGeom prst="straightConnector1">
            <a:avLst/>
          </a:prstGeom>
          <a:noFill/>
          <a:ln w="100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093914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w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0064" y="-2619"/>
            <a:ext cx="9123871" cy="871299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919954"/>
            <a:ext cx="8153400" cy="5206525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Garamond" pitchFamily="18" charset="0"/>
              </a:defRPr>
            </a:lvl1pPr>
          </a:lstStyle>
          <a:p>
            <a:r>
              <a:rPr lang="en-US"/>
              <a:t>November 17, 2022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2D30FDD-1477-4E01-B6CC-012187FA9F22}"/>
              </a:ext>
            </a:extLst>
          </p:cNvPr>
          <p:cNvCxnSpPr>
            <a:cxnSpLocks/>
          </p:cNvCxnSpPr>
          <p:nvPr userDrawn="1"/>
        </p:nvCxnSpPr>
        <p:spPr>
          <a:xfrm>
            <a:off x="1295400" y="6360318"/>
            <a:ext cx="7838536" cy="0"/>
          </a:xfrm>
          <a:prstGeom prst="line">
            <a:avLst/>
          </a:prstGeom>
          <a:ln w="15875">
            <a:solidFill>
              <a:srgbClr val="C80000">
                <a:alpha val="54902"/>
              </a:srgb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61F6EC95-197A-48FC-B506-A733992C0D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85"/>
          <a:stretch/>
        </p:blipFill>
        <p:spPr>
          <a:xfrm>
            <a:off x="10065" y="6019800"/>
            <a:ext cx="1371396" cy="838200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2C5DD6E7-E616-4FAE-BC85-67AA461887B4}"/>
              </a:ext>
            </a:extLst>
          </p:cNvPr>
          <p:cNvSpPr txBox="1">
            <a:spLocks/>
          </p:cNvSpPr>
          <p:nvPr userDrawn="1"/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</p:spPr>
        <p:txBody>
          <a:bodyPr vert="horz" anchor="ctr" anchorCtr="0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0AB23B-9BF0-489E-A8C2-70A7597953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</p:sldLayoutIdLst>
  <p:hf sldNum="0" hdr="0" ftr="0"/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rgbClr val="002060"/>
          </a:solidFill>
          <a:latin typeface="Garamond" pitchFamily="18" charset="0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Garamond" pitchFamily="18" charset="0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Garamond" pitchFamily="18" charset="0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Garamond" pitchFamily="18" charset="0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"/>
          <p:cNvSpPr txBox="1">
            <a:spLocks noGrp="1"/>
          </p:cNvSpPr>
          <p:nvPr>
            <p:ph type="ctrTitle"/>
          </p:nvPr>
        </p:nvSpPr>
        <p:spPr>
          <a:xfrm>
            <a:off x="0" y="492595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</a:pPr>
            <a:r>
              <a:rPr lang="en-US" sz="3600" b="1" dirty="0" err="1"/>
              <a:t>Conejo</a:t>
            </a:r>
            <a:r>
              <a:rPr lang="en-US" sz="3600" b="1" dirty="0"/>
              <a:t> Recreation and Parks District</a:t>
            </a:r>
            <a:br>
              <a:rPr lang="en-US" sz="3600" b="1" dirty="0"/>
            </a:br>
            <a:r>
              <a:rPr lang="en-US" sz="3600" b="1" dirty="0"/>
              <a:t>Introduction to Districting</a:t>
            </a:r>
            <a:endParaRPr sz="3600" b="1" dirty="0"/>
          </a:p>
        </p:txBody>
      </p:sp>
      <p:sp>
        <p:nvSpPr>
          <p:cNvPr id="117" name="Google Shape;117;p1"/>
          <p:cNvSpPr txBox="1">
            <a:spLocks noGrp="1"/>
          </p:cNvSpPr>
          <p:nvPr>
            <p:ph type="dt" idx="10"/>
          </p:nvPr>
        </p:nvSpPr>
        <p:spPr>
          <a:xfrm>
            <a:off x="76200" y="6068699"/>
            <a:ext cx="2057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EB Garamond"/>
                <a:ea typeface="EB Garamond"/>
                <a:cs typeface="EB Garamond"/>
                <a:sym typeface="EB Garamond"/>
              </a:rPr>
              <a:t>November 17, 2022</a:t>
            </a:r>
            <a:endParaRPr dirty="0"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18" name="Google Shape;118;p1"/>
          <p:cNvSpPr txBox="1">
            <a:spLocks noGrp="1"/>
          </p:cNvSpPr>
          <p:nvPr>
            <p:ph type="subTitle" idx="1"/>
          </p:nvPr>
        </p:nvSpPr>
        <p:spPr>
          <a:xfrm>
            <a:off x="2362200" y="6096000"/>
            <a:ext cx="6705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55000" lnSpcReduction="2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SzPct val="60000"/>
              <a:buNone/>
            </a:pPr>
            <a:r>
              <a:rPr lang="en-US" dirty="0"/>
              <a:t> </a:t>
            </a:r>
            <a:r>
              <a:rPr lang="en-US" sz="3600" dirty="0"/>
              <a:t>Dr. Justin Levitt, Vice President</a:t>
            </a:r>
            <a:endParaRPr dirty="0"/>
          </a:p>
          <a:p>
            <a:pPr marL="0" lvl="0" indent="0" algn="r" rtl="0">
              <a:spcBef>
                <a:spcPts val="700"/>
              </a:spcBef>
              <a:spcAft>
                <a:spcPts val="0"/>
              </a:spcAft>
              <a:buSzPct val="60000"/>
              <a:buNone/>
            </a:pPr>
            <a:r>
              <a:rPr lang="en-US" sz="3600" dirty="0"/>
              <a:t>National Demographics Corporation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647174-87FE-76B6-61DE-DC206C2D461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62200" y="100148"/>
            <a:ext cx="6705600" cy="475333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6"/>
    </mc:Choice>
    <mc:Fallback xmlns="">
      <p:transition spd="slow" advTm="1226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61F5DCB-A9F4-4EBD-90E2-7B076324BAF5}"/>
              </a:ext>
            </a:extLst>
          </p:cNvPr>
          <p:cNvSpPr txBox="1"/>
          <p:nvPr/>
        </p:nvSpPr>
        <p:spPr>
          <a:xfrm>
            <a:off x="372847" y="1969687"/>
            <a:ext cx="2747536" cy="120032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2060"/>
                </a:solidFill>
                <a:latin typeface="Garamond" panose="02020404030301010803" pitchFamily="18" charset="0"/>
              </a:rPr>
              <a:t>There are no large geographic concentrations of Black or Asian-American CVAP in the District.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B148DA2-7170-244B-B315-E81083E8AA57}"/>
              </a:ext>
            </a:extLst>
          </p:cNvPr>
          <p:cNvSpPr txBox="1">
            <a:spLocks/>
          </p:cNvSpPr>
          <p:nvPr/>
        </p:nvSpPr>
        <p:spPr>
          <a:xfrm>
            <a:off x="-87217" y="195389"/>
            <a:ext cx="3668617" cy="1298019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rgbClr val="002060"/>
                </a:solidFill>
                <a:latin typeface="Garamond" pitchFamily="18" charset="0"/>
                <a:ea typeface="+mj-ea"/>
                <a:cs typeface="+mj-cs"/>
              </a:defRPr>
            </a:lvl1pPr>
          </a:lstStyle>
          <a:p>
            <a:r>
              <a:rPr lang="en-US" sz="3600" b="1" dirty="0"/>
              <a:t>Black and Asian-American CVAP</a:t>
            </a:r>
          </a:p>
        </p:txBody>
      </p:sp>
      <p:cxnSp>
        <p:nvCxnSpPr>
          <p:cNvPr id="10" name="Google Shape;131;p2">
            <a:extLst>
              <a:ext uri="{FF2B5EF4-FFF2-40B4-BE49-F238E27FC236}">
                <a16:creationId xmlns:a16="http://schemas.microsoft.com/office/drawing/2014/main" id="{F0C97EED-5CB1-0D47-8287-53B3E8C96790}"/>
              </a:ext>
            </a:extLst>
          </p:cNvPr>
          <p:cNvCxnSpPr>
            <a:cxnSpLocks/>
          </p:cNvCxnSpPr>
          <p:nvPr/>
        </p:nvCxnSpPr>
        <p:spPr>
          <a:xfrm>
            <a:off x="750983" y="1600200"/>
            <a:ext cx="1991265" cy="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F9AE7537-02D1-D0D4-53CE-A31DECB73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17, 2022</a:t>
            </a:r>
            <a:endParaRPr lang="en-US" dirty="0"/>
          </a:p>
        </p:txBody>
      </p:sp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272C1D63-E89D-3C18-DB18-069C589C916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46950" y="3305668"/>
            <a:ext cx="4065379" cy="29718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 descr="Map&#10;&#10;Description automatically generated">
            <a:extLst>
              <a:ext uri="{FF2B5EF4-FFF2-40B4-BE49-F238E27FC236}">
                <a16:creationId xmlns:a16="http://schemas.microsoft.com/office/drawing/2014/main" id="{DC76EF73-422E-3550-15F8-0EEA6ADA16C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94872" y="195389"/>
            <a:ext cx="3769534" cy="29718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472294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43AF6-7960-43B9-BBDC-FA2FA10AB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4" y="0"/>
            <a:ext cx="9123871" cy="871299"/>
          </a:xfrm>
        </p:spPr>
        <p:txBody>
          <a:bodyPr>
            <a:normAutofit/>
          </a:bodyPr>
          <a:lstStyle/>
          <a:p>
            <a:r>
              <a:rPr lang="en-US" b="1" dirty="0"/>
              <a:t>Other Socio-Economic Demographics</a:t>
            </a:r>
          </a:p>
        </p:txBody>
      </p:sp>
      <p:cxnSp>
        <p:nvCxnSpPr>
          <p:cNvPr id="5" name="Google Shape;131;p2">
            <a:extLst>
              <a:ext uri="{FF2B5EF4-FFF2-40B4-BE49-F238E27FC236}">
                <a16:creationId xmlns:a16="http://schemas.microsoft.com/office/drawing/2014/main" id="{30C84F8F-A0F6-4B62-8A4E-FAC34A86B929}"/>
              </a:ext>
            </a:extLst>
          </p:cNvPr>
          <p:cNvCxnSpPr>
            <a:cxnSpLocks/>
          </p:cNvCxnSpPr>
          <p:nvPr/>
        </p:nvCxnSpPr>
        <p:spPr>
          <a:xfrm>
            <a:off x="3052500" y="856309"/>
            <a:ext cx="3039000" cy="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E9738AFC-17A9-F4B9-018F-BDB975FCF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17, 2022</a:t>
            </a:r>
            <a:endParaRPr lang="en-US" dirty="0"/>
          </a:p>
        </p:txBody>
      </p:sp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9D3500F3-2B70-4EAC-BE27-3F86807FC7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28726"/>
            <a:ext cx="4437893" cy="27432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 descr="Map&#10;&#10;Description automatically generated">
            <a:extLst>
              <a:ext uri="{FF2B5EF4-FFF2-40B4-BE49-F238E27FC236}">
                <a16:creationId xmlns:a16="http://schemas.microsoft.com/office/drawing/2014/main" id="{237835AD-B881-FB24-DD22-EB965D6363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928726"/>
            <a:ext cx="3820518" cy="27432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 descr="Map&#10;&#10;Description automatically generated">
            <a:extLst>
              <a:ext uri="{FF2B5EF4-FFF2-40B4-BE49-F238E27FC236}">
                <a16:creationId xmlns:a16="http://schemas.microsoft.com/office/drawing/2014/main" id="{F946AD20-5BA5-150D-1F9B-239A23AB4C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3850956"/>
            <a:ext cx="4013746" cy="27432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188140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4"/>
          <p:cNvSpPr txBox="1">
            <a:spLocks noGrp="1"/>
          </p:cNvSpPr>
          <p:nvPr>
            <p:ph type="title"/>
          </p:nvPr>
        </p:nvSpPr>
        <p:spPr>
          <a:xfrm>
            <a:off x="327900" y="209618"/>
            <a:ext cx="846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US" sz="4000" b="1" dirty="0"/>
              <a:t>Defining Neighborhoods</a:t>
            </a:r>
            <a:endParaRPr sz="4000" dirty="0"/>
          </a:p>
        </p:txBody>
      </p:sp>
      <p:sp>
        <p:nvSpPr>
          <p:cNvPr id="154" name="Google Shape;154;p4"/>
          <p:cNvSpPr txBox="1">
            <a:spLocks noGrp="1"/>
          </p:cNvSpPr>
          <p:nvPr>
            <p:ph type="body" idx="1"/>
          </p:nvPr>
        </p:nvSpPr>
        <p:spPr>
          <a:xfrm>
            <a:off x="688350" y="1590300"/>
            <a:ext cx="7767300" cy="4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2000" b="1" dirty="0">
                <a:solidFill>
                  <a:srgbClr val="C13F3F"/>
                </a:solidFill>
              </a:rPr>
              <a:t>1</a:t>
            </a:r>
            <a:r>
              <a:rPr lang="en-US" sz="2000" b="1" baseline="30000" dirty="0">
                <a:solidFill>
                  <a:srgbClr val="C13F3F"/>
                </a:solidFill>
              </a:rPr>
              <a:t>st</a:t>
            </a:r>
            <a:r>
              <a:rPr lang="en-US" sz="2000" b="1" dirty="0">
                <a:solidFill>
                  <a:srgbClr val="C13F3F"/>
                </a:solidFill>
              </a:rPr>
              <a:t> Question: What is your neighborhood?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sz="2000" b="1" dirty="0">
              <a:solidFill>
                <a:srgbClr val="C13F3F"/>
              </a:solidFill>
            </a:endParaRP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SzPts val="1200"/>
              <a:buNone/>
            </a:pPr>
            <a:r>
              <a:rPr lang="en-US" sz="2000" b="1" dirty="0">
                <a:solidFill>
                  <a:srgbClr val="C13F3F"/>
                </a:solidFill>
              </a:rPr>
              <a:t>2</a:t>
            </a:r>
            <a:r>
              <a:rPr lang="en-US" sz="2000" b="1" baseline="30000" dirty="0">
                <a:solidFill>
                  <a:srgbClr val="C13F3F"/>
                </a:solidFill>
              </a:rPr>
              <a:t>nd</a:t>
            </a:r>
            <a:r>
              <a:rPr lang="en-US" sz="2000" b="1" dirty="0">
                <a:solidFill>
                  <a:srgbClr val="C13F3F"/>
                </a:solidFill>
              </a:rPr>
              <a:t> Question: What are its geographic boundaries?</a:t>
            </a:r>
            <a:endParaRPr sz="2000" dirty="0">
              <a:solidFill>
                <a:srgbClr val="C13F3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60"/>
              <a:buNone/>
            </a:pPr>
            <a:endParaRPr sz="1000" b="1" dirty="0">
              <a:solidFill>
                <a:srgbClr val="7030A0"/>
              </a:solidFill>
            </a:endParaRP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SzPts val="960"/>
              <a:buNone/>
            </a:pPr>
            <a:r>
              <a:rPr lang="en-US" sz="2000" b="1" dirty="0">
                <a:solidFill>
                  <a:srgbClr val="002060"/>
                </a:solidFill>
              </a:rPr>
              <a:t>Examples of physical features defining a neighborhood boundary:</a:t>
            </a:r>
            <a:endParaRPr sz="2000" dirty="0">
              <a:solidFill>
                <a:srgbClr val="002060"/>
              </a:solidFill>
            </a:endParaRPr>
          </a:p>
          <a:p>
            <a:pPr marL="777240" lvl="0" indent="-386080" algn="l" rtl="0">
              <a:spcBef>
                <a:spcPts val="700"/>
              </a:spcBef>
              <a:spcAft>
                <a:spcPts val="0"/>
              </a:spcAft>
              <a:buClr>
                <a:srgbClr val="002060"/>
              </a:buClr>
              <a:buFont typeface="Wingdings" pitchFamily="2" charset="2"/>
              <a:buChar char="q"/>
            </a:pPr>
            <a:r>
              <a:rPr lang="en-US" sz="2000" dirty="0">
                <a:solidFill>
                  <a:srgbClr val="002060"/>
                </a:solidFill>
              </a:rPr>
              <a:t>Natural neighborhood dividing lines, such as highway or major roads, rivers, canals and/or hills</a:t>
            </a:r>
            <a:endParaRPr sz="2000" dirty="0">
              <a:solidFill>
                <a:srgbClr val="002060"/>
              </a:solidFill>
            </a:endParaRPr>
          </a:p>
          <a:p>
            <a:pPr marL="777240" lvl="0" indent="-386080" algn="l" rtl="0">
              <a:spcBef>
                <a:spcPts val="700"/>
              </a:spcBef>
              <a:spcAft>
                <a:spcPts val="0"/>
              </a:spcAft>
              <a:buClr>
                <a:srgbClr val="002060"/>
              </a:buClr>
              <a:buFont typeface="Wingdings" pitchFamily="2" charset="2"/>
              <a:buChar char="q"/>
            </a:pPr>
            <a:r>
              <a:rPr lang="en-US" sz="2000" dirty="0">
                <a:solidFill>
                  <a:srgbClr val="002060"/>
                </a:solidFill>
              </a:rPr>
              <a:t>Areas around parks or schools</a:t>
            </a:r>
            <a:endParaRPr sz="2000" dirty="0">
              <a:solidFill>
                <a:srgbClr val="002060"/>
              </a:solidFill>
            </a:endParaRPr>
          </a:p>
          <a:p>
            <a:pPr marL="777240" lvl="0" indent="-386080" algn="l" rtl="0">
              <a:spcBef>
                <a:spcPts val="700"/>
              </a:spcBef>
              <a:spcAft>
                <a:spcPts val="0"/>
              </a:spcAft>
              <a:buClr>
                <a:srgbClr val="002060"/>
              </a:buClr>
              <a:buFont typeface="Wingdings" pitchFamily="2" charset="2"/>
              <a:buChar char="q"/>
            </a:pPr>
            <a:r>
              <a:rPr lang="en-US" sz="2000" dirty="0">
                <a:solidFill>
                  <a:srgbClr val="002060"/>
                </a:solidFill>
              </a:rPr>
              <a:t>Other neighborhood landmarks</a:t>
            </a:r>
            <a:endParaRPr sz="2000" dirty="0">
              <a:solidFill>
                <a:srgbClr val="002060"/>
              </a:solidFill>
            </a:endParaRPr>
          </a:p>
          <a:p>
            <a:pPr marL="32004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SzPts val="1200"/>
              <a:buNone/>
            </a:pPr>
            <a:r>
              <a:rPr lang="en-US" sz="2000" b="1" dirty="0">
                <a:solidFill>
                  <a:srgbClr val="C13F3F"/>
                </a:solidFill>
              </a:rPr>
              <a:t>In the absence of public testimony, planning records and other similar documents may provide definition.</a:t>
            </a:r>
            <a:endParaRPr sz="2000" dirty="0">
              <a:solidFill>
                <a:srgbClr val="C13F3F"/>
              </a:solidFill>
            </a:endParaRPr>
          </a:p>
        </p:txBody>
      </p:sp>
      <p:pic>
        <p:nvPicPr>
          <p:cNvPr id="155" name="Google Shape;155;p4"/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97773" y="5643581"/>
            <a:ext cx="3546227" cy="67877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7" name="Google Shape;157;p4"/>
          <p:cNvCxnSpPr>
            <a:cxnSpLocks/>
          </p:cNvCxnSpPr>
          <p:nvPr/>
        </p:nvCxnSpPr>
        <p:spPr>
          <a:xfrm>
            <a:off x="3048000" y="1219200"/>
            <a:ext cx="3025500" cy="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6F7FA8-98C6-8776-9399-282BE8B8F6F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November 17, 2022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4"/>
          <p:cNvSpPr txBox="1">
            <a:spLocks noGrp="1"/>
          </p:cNvSpPr>
          <p:nvPr>
            <p:ph type="title"/>
          </p:nvPr>
        </p:nvSpPr>
        <p:spPr>
          <a:xfrm>
            <a:off x="327900" y="209618"/>
            <a:ext cx="846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US" sz="4000" b="1" dirty="0"/>
              <a:t>Communities of Interest</a:t>
            </a:r>
            <a:endParaRPr sz="4000" dirty="0"/>
          </a:p>
        </p:txBody>
      </p:sp>
      <p:sp>
        <p:nvSpPr>
          <p:cNvPr id="154" name="Google Shape;154;p4"/>
          <p:cNvSpPr txBox="1">
            <a:spLocks noGrp="1"/>
          </p:cNvSpPr>
          <p:nvPr>
            <p:ph type="body" idx="1"/>
          </p:nvPr>
        </p:nvSpPr>
        <p:spPr>
          <a:xfrm>
            <a:off x="688350" y="1447800"/>
            <a:ext cx="7767300" cy="4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2000" b="1" dirty="0">
                <a:solidFill>
                  <a:srgbClr val="C13F3F"/>
                </a:solidFill>
              </a:rPr>
              <a:t>1</a:t>
            </a:r>
            <a:r>
              <a:rPr lang="en-US" sz="2000" b="1" baseline="30000" dirty="0">
                <a:solidFill>
                  <a:srgbClr val="C13F3F"/>
                </a:solidFill>
              </a:rPr>
              <a:t>st</a:t>
            </a:r>
            <a:r>
              <a:rPr lang="en-US" sz="2000" b="1" dirty="0">
                <a:solidFill>
                  <a:srgbClr val="C13F3F"/>
                </a:solidFill>
              </a:rPr>
              <a:t> Question: What is your neighborhood or community of interest?</a:t>
            </a:r>
          </a:p>
          <a:p>
            <a:pPr marL="777240" lvl="0" indent="-378460" algn="l" rtl="0">
              <a:spcBef>
                <a:spcPts val="700"/>
              </a:spcBef>
              <a:spcAft>
                <a:spcPts val="0"/>
              </a:spcAft>
              <a:buClr>
                <a:srgbClr val="002060"/>
              </a:buClr>
              <a:buFont typeface="Wingdings" pitchFamily="2" charset="2"/>
              <a:buChar char="q"/>
            </a:pPr>
            <a:r>
              <a:rPr lang="en-US" sz="2000" dirty="0">
                <a:solidFill>
                  <a:srgbClr val="002060"/>
                </a:solidFill>
              </a:rPr>
              <a:t>Shared issue or characteristic</a:t>
            </a:r>
          </a:p>
          <a:p>
            <a:pPr marL="1097280" lvl="1" indent="-31750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en-US" sz="1800" dirty="0">
                <a:solidFill>
                  <a:srgbClr val="002060"/>
                </a:solidFill>
              </a:rPr>
              <a:t>Shared social or economic interest</a:t>
            </a:r>
          </a:p>
          <a:p>
            <a:pPr marL="1097280" lvl="1" indent="-31750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en-US" sz="1800" dirty="0">
                <a:solidFill>
                  <a:srgbClr val="002060"/>
                </a:solidFill>
              </a:rPr>
              <a:t>Impacted by county policies</a:t>
            </a:r>
          </a:p>
          <a:p>
            <a:pPr marL="777240" lvl="0" indent="-378460" algn="l" rtl="0">
              <a:spcBef>
                <a:spcPts val="700"/>
              </a:spcBef>
              <a:spcAft>
                <a:spcPts val="0"/>
              </a:spcAft>
              <a:buClr>
                <a:srgbClr val="002060"/>
              </a:buClr>
              <a:buFont typeface="Wingdings" pitchFamily="2" charset="2"/>
              <a:buChar char="q"/>
            </a:pPr>
            <a:r>
              <a:rPr lang="en-US" sz="2000" dirty="0">
                <a:solidFill>
                  <a:srgbClr val="002060"/>
                </a:solidFill>
              </a:rPr>
              <a:t>Tell us “your community’s story”</a:t>
            </a:r>
            <a:endParaRPr sz="2000" b="1" dirty="0">
              <a:solidFill>
                <a:srgbClr val="C13F3F"/>
              </a:solidFill>
            </a:endParaRP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SzPts val="1200"/>
              <a:buNone/>
            </a:pPr>
            <a:r>
              <a:rPr lang="en-US" sz="2000" b="1" dirty="0">
                <a:solidFill>
                  <a:srgbClr val="C13F3F"/>
                </a:solidFill>
              </a:rPr>
              <a:t>2</a:t>
            </a:r>
            <a:r>
              <a:rPr lang="en-US" sz="2000" b="1" baseline="30000" dirty="0">
                <a:solidFill>
                  <a:srgbClr val="C13F3F"/>
                </a:solidFill>
              </a:rPr>
              <a:t>nd</a:t>
            </a:r>
            <a:r>
              <a:rPr lang="en-US" sz="2000" b="1" dirty="0">
                <a:solidFill>
                  <a:srgbClr val="C13F3F"/>
                </a:solidFill>
              </a:rPr>
              <a:t> Question: What are its geographic boundaries?</a:t>
            </a:r>
            <a:endParaRPr sz="2000" dirty="0">
              <a:solidFill>
                <a:srgbClr val="C13F3F"/>
              </a:solidFill>
            </a:endParaRPr>
          </a:p>
          <a:p>
            <a:pPr marL="320040" lvl="1" indent="0">
              <a:spcBef>
                <a:spcPts val="700"/>
              </a:spcBef>
              <a:spcAft>
                <a:spcPts val="600"/>
              </a:spcAft>
              <a:buSzPts val="960"/>
              <a:buNone/>
            </a:pPr>
            <a:r>
              <a:rPr lang="en-US" sz="1600" b="1" dirty="0">
                <a:solidFill>
                  <a:srgbClr val="002060"/>
                </a:solidFill>
              </a:rPr>
              <a:t>Examples of physical features defining a neighborhood boundary:</a:t>
            </a:r>
            <a:endParaRPr sz="1600" dirty="0">
              <a:solidFill>
                <a:srgbClr val="002060"/>
              </a:solidFill>
            </a:endParaRPr>
          </a:p>
          <a:p>
            <a:pPr marL="1097280" lvl="1" indent="-386080">
              <a:spcBef>
                <a:spcPts val="0"/>
              </a:spcBef>
              <a:buClr>
                <a:srgbClr val="002060"/>
              </a:buClr>
              <a:buFont typeface="Wingdings" pitchFamily="2" charset="2"/>
              <a:buChar char="q"/>
            </a:pPr>
            <a:r>
              <a:rPr lang="en-US" sz="1800" dirty="0">
                <a:solidFill>
                  <a:srgbClr val="002060"/>
                </a:solidFill>
              </a:rPr>
              <a:t>Natural neighborhood dividing lines, such as highway or major roads, rivers, canals and/or hills</a:t>
            </a:r>
            <a:endParaRPr sz="1800" dirty="0">
              <a:solidFill>
                <a:srgbClr val="002060"/>
              </a:solidFill>
            </a:endParaRPr>
          </a:p>
          <a:p>
            <a:pPr marL="1097280" lvl="1" indent="-386080">
              <a:spcBef>
                <a:spcPts val="0"/>
              </a:spcBef>
              <a:buClr>
                <a:srgbClr val="002060"/>
              </a:buClr>
              <a:buFont typeface="Wingdings" pitchFamily="2" charset="2"/>
              <a:buChar char="q"/>
            </a:pPr>
            <a:r>
              <a:rPr lang="en-US" sz="1800" dirty="0">
                <a:solidFill>
                  <a:srgbClr val="002060"/>
                </a:solidFill>
              </a:rPr>
              <a:t>Areas around parks or schools</a:t>
            </a:r>
            <a:endParaRPr sz="1800" dirty="0">
              <a:solidFill>
                <a:srgbClr val="002060"/>
              </a:solidFill>
            </a:endParaRPr>
          </a:p>
          <a:p>
            <a:pPr marL="1097280" lvl="1" indent="-386080">
              <a:spcBef>
                <a:spcPts val="0"/>
              </a:spcBef>
              <a:buClr>
                <a:srgbClr val="002060"/>
              </a:buClr>
              <a:buFont typeface="Wingdings" pitchFamily="2" charset="2"/>
              <a:buChar char="q"/>
            </a:pPr>
            <a:r>
              <a:rPr lang="en-US" sz="1800" dirty="0">
                <a:solidFill>
                  <a:srgbClr val="002060"/>
                </a:solidFill>
              </a:rPr>
              <a:t>Other neighborhood landmarks</a:t>
            </a:r>
            <a:endParaRPr sz="1800" dirty="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SzPts val="1200"/>
              <a:buNone/>
            </a:pPr>
            <a:r>
              <a:rPr lang="en-US" sz="2000" b="1" dirty="0">
                <a:solidFill>
                  <a:srgbClr val="C13F3F"/>
                </a:solidFill>
              </a:rPr>
              <a:t>In the absence of public testimony, planning records and other similar documents may provide definition.</a:t>
            </a:r>
            <a:endParaRPr sz="2000" dirty="0">
              <a:solidFill>
                <a:srgbClr val="C13F3F"/>
              </a:solidFill>
            </a:endParaRPr>
          </a:p>
        </p:txBody>
      </p:sp>
      <p:pic>
        <p:nvPicPr>
          <p:cNvPr id="155" name="Google Shape;155;p4"/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73500" y="5715000"/>
            <a:ext cx="3070500" cy="6073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7" name="Google Shape;157;p4"/>
          <p:cNvCxnSpPr>
            <a:cxnSpLocks/>
          </p:cNvCxnSpPr>
          <p:nvPr/>
        </p:nvCxnSpPr>
        <p:spPr>
          <a:xfrm>
            <a:off x="3048000" y="1219200"/>
            <a:ext cx="3025500" cy="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E8E443-ABCA-3CE8-F8A7-22023EF296E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November 17,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8800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BB17954-C058-447A-BBA6-B992E3C09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4" y="73581"/>
            <a:ext cx="9123871" cy="871299"/>
          </a:xfrm>
        </p:spPr>
        <p:txBody>
          <a:bodyPr>
            <a:normAutofit/>
          </a:bodyPr>
          <a:lstStyle/>
          <a:p>
            <a:r>
              <a:rPr lang="en-US" b="1" dirty="0"/>
              <a:t>Possible Community Definitions</a:t>
            </a:r>
          </a:p>
        </p:txBody>
      </p:sp>
      <p:cxnSp>
        <p:nvCxnSpPr>
          <p:cNvPr id="7" name="Google Shape;131;p2">
            <a:extLst>
              <a:ext uri="{FF2B5EF4-FFF2-40B4-BE49-F238E27FC236}">
                <a16:creationId xmlns:a16="http://schemas.microsoft.com/office/drawing/2014/main" id="{A77DA020-E732-4220-9A11-DE70CD1B8ACD}"/>
              </a:ext>
            </a:extLst>
          </p:cNvPr>
          <p:cNvCxnSpPr>
            <a:cxnSpLocks/>
          </p:cNvCxnSpPr>
          <p:nvPr/>
        </p:nvCxnSpPr>
        <p:spPr>
          <a:xfrm>
            <a:off x="3124200" y="990600"/>
            <a:ext cx="2962799" cy="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4BB4D7-C9AB-E2AE-1639-CD4B10AE3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17, 2022</a:t>
            </a:r>
            <a:endParaRPr lang="en-US" dirty="0"/>
          </a:p>
        </p:txBody>
      </p:sp>
      <p:pic>
        <p:nvPicPr>
          <p:cNvPr id="6" name="Picture 5" descr="Map&#10;&#10;Description automatically generated">
            <a:extLst>
              <a:ext uri="{FF2B5EF4-FFF2-40B4-BE49-F238E27FC236}">
                <a16:creationId xmlns:a16="http://schemas.microsoft.com/office/drawing/2014/main" id="{167AD3E0-6A3A-4292-A466-3132874CF9C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64561" y="1676400"/>
            <a:ext cx="4451886" cy="2834640"/>
          </a:xfrm>
          <a:prstGeom prst="rect">
            <a:avLst/>
          </a:prstGeom>
        </p:spPr>
      </p:pic>
      <p:pic>
        <p:nvPicPr>
          <p:cNvPr id="9" name="Picture 8" descr="Map&#10;&#10;Description automatically generated">
            <a:extLst>
              <a:ext uri="{FF2B5EF4-FFF2-40B4-BE49-F238E27FC236}">
                <a16:creationId xmlns:a16="http://schemas.microsoft.com/office/drawing/2014/main" id="{01E50C4A-6FCA-E534-5716-9827FF3FD7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3" y="1677649"/>
            <a:ext cx="4380807" cy="283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8881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51CB2-538D-4C3C-A9F5-EBE239A2D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914400"/>
          </a:xfrm>
        </p:spPr>
        <p:txBody>
          <a:bodyPr>
            <a:normAutofit/>
          </a:bodyPr>
          <a:lstStyle/>
          <a:p>
            <a:r>
              <a:rPr lang="en-US" sz="4000" b="1" dirty="0"/>
              <a:t>Public Hearing &amp;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78A0F-B609-48B9-90C3-EFA74E24D99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762000" y="1610998"/>
            <a:ext cx="7620000" cy="3799202"/>
          </a:xfrm>
        </p:spPr>
        <p:txBody>
          <a:bodyPr/>
          <a:lstStyle/>
          <a:p>
            <a:endParaRPr lang="en-US" sz="28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C00000"/>
                </a:solidFill>
              </a:rPr>
              <a:t>What is your community of interest and what are its boundaries?</a:t>
            </a:r>
          </a:p>
          <a:p>
            <a:pPr marL="0" indent="0">
              <a:buNone/>
            </a:pPr>
            <a:endParaRPr lang="en-US" sz="16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C00000"/>
                </a:solidFill>
              </a:rPr>
              <a:t>Would you prefer your community of interest be in one trustee area or that it have multiple representatives on the Board?</a:t>
            </a:r>
          </a:p>
          <a:p>
            <a:endParaRPr lang="en-US" dirty="0"/>
          </a:p>
        </p:txBody>
      </p:sp>
      <p:cxnSp>
        <p:nvCxnSpPr>
          <p:cNvPr id="6" name="Google Shape;131;p2">
            <a:extLst>
              <a:ext uri="{FF2B5EF4-FFF2-40B4-BE49-F238E27FC236}">
                <a16:creationId xmlns:a16="http://schemas.microsoft.com/office/drawing/2014/main" id="{FC99726C-012F-468B-AAA8-99F367BA093B}"/>
              </a:ext>
            </a:extLst>
          </p:cNvPr>
          <p:cNvCxnSpPr>
            <a:cxnSpLocks/>
          </p:cNvCxnSpPr>
          <p:nvPr/>
        </p:nvCxnSpPr>
        <p:spPr>
          <a:xfrm>
            <a:off x="3124200" y="1600200"/>
            <a:ext cx="2962800" cy="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8D349E-DCF4-4D97-2E4A-F809307E495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November 17,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106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F8775-6895-4798-8EF7-F4243FE45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0460"/>
            <a:ext cx="9144000" cy="914400"/>
          </a:xfrm>
        </p:spPr>
        <p:txBody>
          <a:bodyPr>
            <a:normAutofit/>
          </a:bodyPr>
          <a:lstStyle/>
          <a:p>
            <a:r>
              <a:rPr lang="en-US" sz="4000" b="1" dirty="0"/>
              <a:t>Election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B6614D-6D59-461D-B251-BBF26FF2501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31107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2060"/>
                </a:solidFill>
              </a:rPr>
              <a:t>“At Large”</a:t>
            </a:r>
          </a:p>
          <a:p>
            <a:pPr marL="514350" indent="-514350">
              <a:buFont typeface="+mj-lt"/>
              <a:buAutoNum type="arabicPeriod"/>
            </a:pPr>
            <a:endParaRPr lang="en-US" sz="1600" dirty="0">
              <a:solidFill>
                <a:srgbClr val="00206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2060"/>
                </a:solidFill>
              </a:rPr>
              <a:t>“From District” or “Residence” Districts</a:t>
            </a:r>
          </a:p>
          <a:p>
            <a:pPr marL="514350" indent="-514350">
              <a:buFont typeface="+mj-lt"/>
              <a:buAutoNum type="arabicPeriod"/>
            </a:pPr>
            <a:endParaRPr lang="en-US" sz="1600" dirty="0">
              <a:solidFill>
                <a:srgbClr val="00206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2060"/>
                </a:solidFill>
              </a:rPr>
              <a:t>“By District”</a:t>
            </a:r>
          </a:p>
          <a:p>
            <a:endParaRPr lang="en-US" b="1" dirty="0">
              <a:solidFill>
                <a:srgbClr val="C13F3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9A0E62-B3E1-46F2-807C-650CFFDE8588}"/>
              </a:ext>
            </a:extLst>
          </p:cNvPr>
          <p:cNvSpPr txBox="1"/>
          <p:nvPr/>
        </p:nvSpPr>
        <p:spPr>
          <a:xfrm>
            <a:off x="4323198" y="5231674"/>
            <a:ext cx="4442850" cy="1015663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13F3F"/>
                </a:solidFill>
                <a:latin typeface="Garamond" panose="02020404030301010803" pitchFamily="18" charset="0"/>
              </a:rPr>
              <a:t>The California Voting Rights Act was written to specifically encourage by-district elections.</a:t>
            </a:r>
          </a:p>
        </p:txBody>
      </p:sp>
      <p:cxnSp>
        <p:nvCxnSpPr>
          <p:cNvPr id="7" name="Google Shape;131;p2">
            <a:extLst>
              <a:ext uri="{FF2B5EF4-FFF2-40B4-BE49-F238E27FC236}">
                <a16:creationId xmlns:a16="http://schemas.microsoft.com/office/drawing/2014/main" id="{E5A2FD38-73DF-4D29-85F8-B94A4BA957EF}"/>
              </a:ext>
            </a:extLst>
          </p:cNvPr>
          <p:cNvCxnSpPr>
            <a:cxnSpLocks/>
          </p:cNvCxnSpPr>
          <p:nvPr/>
        </p:nvCxnSpPr>
        <p:spPr>
          <a:xfrm>
            <a:off x="3052500" y="1219200"/>
            <a:ext cx="3039000" cy="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5B53C4-D125-FE65-229D-5EC0E822108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November 17,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080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982DA-A681-47C0-B809-69B477FBE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55723"/>
            <a:ext cx="9144000" cy="914400"/>
          </a:xfrm>
        </p:spPr>
        <p:txBody>
          <a:bodyPr>
            <a:normAutofit/>
          </a:bodyPr>
          <a:lstStyle/>
          <a:p>
            <a:r>
              <a:rPr lang="en-US" sz="4000" b="1" dirty="0"/>
              <a:t>California Voting Rights Act (CVRA)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5B7BA8-468C-4539-8957-0EEED3137D9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78056" y="1701679"/>
            <a:ext cx="7987888" cy="4318121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sz="2000" dirty="0">
                <a:solidFill>
                  <a:srgbClr val="002060"/>
                </a:solidFill>
              </a:rPr>
              <a:t>Under the Federal Voting Rights Act (passed in 1965), a jurisdiction must fail 4 factual tests before it is in violation of the law.</a:t>
            </a:r>
            <a:endParaRPr lang="en-US" sz="1600" dirty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sz="2000" dirty="0">
                <a:solidFill>
                  <a:srgbClr val="002060"/>
                </a:solidFill>
              </a:rPr>
              <a:t>The California VRA makes it significantly easier for plaintiffs to force jurisdictions into “by-district” election systems by eliminating one and arguably two of the US Supreme Court Gingles tests:</a:t>
            </a:r>
          </a:p>
          <a:p>
            <a:pPr lvl="1"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en-US" sz="1800" strike="sngStrike" dirty="0">
                <a:solidFill>
                  <a:srgbClr val="002060"/>
                </a:solidFill>
              </a:rPr>
              <a:t>Can the protected class constitute the majority of a district?</a:t>
            </a:r>
          </a:p>
          <a:p>
            <a:pPr lvl="1"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en-US" sz="1800" dirty="0">
                <a:solidFill>
                  <a:srgbClr val="002060"/>
                </a:solidFill>
              </a:rPr>
              <a:t>Does the protected class vote as a bloc?</a:t>
            </a:r>
          </a:p>
          <a:p>
            <a:pPr lvl="1"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en-US" sz="1800" dirty="0">
                <a:solidFill>
                  <a:srgbClr val="002060"/>
                </a:solidFill>
              </a:rPr>
              <a:t>Do the voters who are not in the protected class vote in a bloc to defeat the preferred candidates of the protected class?</a:t>
            </a:r>
          </a:p>
          <a:p>
            <a:pPr lvl="1"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en-US" sz="1800" strike="sngStrike" dirty="0">
                <a:solidFill>
                  <a:srgbClr val="002060"/>
                </a:solidFill>
              </a:rPr>
              <a:t>Do the “totality of circumstances” indicate race is a factor in elections?</a:t>
            </a:r>
            <a:endParaRPr lang="en-US" sz="1800" dirty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sz="2000" dirty="0">
                <a:solidFill>
                  <a:srgbClr val="002060"/>
                </a:solidFill>
              </a:rPr>
              <a:t>Liability is now arguably determined only by the presence of racially polarized voting</a:t>
            </a:r>
            <a:endParaRPr lang="en-US" dirty="0">
              <a:solidFill>
                <a:srgbClr val="002060"/>
              </a:solidFill>
            </a:endParaRPr>
          </a:p>
        </p:txBody>
      </p:sp>
      <p:cxnSp>
        <p:nvCxnSpPr>
          <p:cNvPr id="6" name="Google Shape;131;p2">
            <a:extLst>
              <a:ext uri="{FF2B5EF4-FFF2-40B4-BE49-F238E27FC236}">
                <a16:creationId xmlns:a16="http://schemas.microsoft.com/office/drawing/2014/main" id="{B4B09AEA-5C61-42CF-9074-0CA90928B032}"/>
              </a:ext>
            </a:extLst>
          </p:cNvPr>
          <p:cNvCxnSpPr>
            <a:cxnSpLocks/>
          </p:cNvCxnSpPr>
          <p:nvPr/>
        </p:nvCxnSpPr>
        <p:spPr>
          <a:xfrm>
            <a:off x="2971800" y="1371600"/>
            <a:ext cx="3115200" cy="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760A97-9993-C220-4F09-AC068EB4674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November 17,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495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405DC-F25E-4B6A-A93A-BDF8DA548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838200"/>
          </a:xfrm>
        </p:spPr>
        <p:txBody>
          <a:bodyPr>
            <a:normAutofit/>
          </a:bodyPr>
          <a:lstStyle/>
          <a:p>
            <a:r>
              <a:rPr lang="en-US" sz="4000" b="1" dirty="0"/>
              <a:t>CVRA Impact</a:t>
            </a:r>
          </a:p>
        </p:txBody>
      </p:sp>
      <p:cxnSp>
        <p:nvCxnSpPr>
          <p:cNvPr id="8" name="Google Shape;131;p2">
            <a:extLst>
              <a:ext uri="{FF2B5EF4-FFF2-40B4-BE49-F238E27FC236}">
                <a16:creationId xmlns:a16="http://schemas.microsoft.com/office/drawing/2014/main" id="{8B6487F8-DDFF-422B-937A-29A20B0E4824}"/>
              </a:ext>
            </a:extLst>
          </p:cNvPr>
          <p:cNvCxnSpPr>
            <a:cxnSpLocks/>
          </p:cNvCxnSpPr>
          <p:nvPr/>
        </p:nvCxnSpPr>
        <p:spPr>
          <a:xfrm>
            <a:off x="3022950" y="939229"/>
            <a:ext cx="3039000" cy="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FBA3E40D-9E44-A243-B04D-B58F9B41212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156501"/>
            <a:ext cx="4387701" cy="54102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sz="2200" dirty="0">
                <a:solidFill>
                  <a:srgbClr val="C13F3F"/>
                </a:solidFill>
              </a:rPr>
              <a:t>Switched (or in the process of switching) as a result of CVRA:</a:t>
            </a:r>
          </a:p>
          <a:p>
            <a:pPr lvl="1"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en-US" sz="1900" dirty="0">
                <a:solidFill>
                  <a:srgbClr val="002060"/>
                </a:solidFill>
              </a:rPr>
              <a:t>At least 275 school districts</a:t>
            </a:r>
          </a:p>
          <a:p>
            <a:pPr lvl="1"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en-US" sz="1900" dirty="0">
                <a:solidFill>
                  <a:srgbClr val="002060"/>
                </a:solidFill>
              </a:rPr>
              <a:t>36 Community College Districts</a:t>
            </a:r>
          </a:p>
          <a:p>
            <a:pPr lvl="1"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en-US" sz="1900" dirty="0">
                <a:solidFill>
                  <a:srgbClr val="002060"/>
                </a:solidFill>
              </a:rPr>
              <a:t>174 cities</a:t>
            </a:r>
          </a:p>
          <a:p>
            <a:pPr lvl="1"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en-US" sz="1900" dirty="0">
                <a:solidFill>
                  <a:srgbClr val="002060"/>
                </a:solidFill>
              </a:rPr>
              <a:t>1 County Board of Supervisors</a:t>
            </a:r>
          </a:p>
          <a:p>
            <a:pPr lvl="1"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en-US" sz="1900" dirty="0">
                <a:solidFill>
                  <a:srgbClr val="002060"/>
                </a:solidFill>
              </a:rPr>
              <a:t>53 water and other special districts.</a:t>
            </a:r>
            <a:endParaRPr lang="en-US" sz="1600" dirty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sz="2200" dirty="0">
                <a:solidFill>
                  <a:srgbClr val="C13F3F"/>
                </a:solidFill>
              </a:rPr>
              <a:t>Cases So Far:</a:t>
            </a:r>
          </a:p>
          <a:p>
            <a:pPr lvl="1"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en-US" sz="1800" dirty="0">
                <a:solidFill>
                  <a:srgbClr val="002060"/>
                </a:solidFill>
              </a:rPr>
              <a:t>Palmdale, Santa Clara and Santa Monica went to trial on the merits. Palmdale and Santa Clara lost. Santa Monica is awaiting a decision.</a:t>
            </a:r>
          </a:p>
          <a:p>
            <a:pPr lvl="1"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en-US" sz="1800" dirty="0">
                <a:solidFill>
                  <a:srgbClr val="002060"/>
                </a:solidFill>
              </a:rPr>
              <a:t>Modesto and Palmdale each spent about $1.8 million on their defense (in addition to the attorney fee awards in those cases). </a:t>
            </a:r>
          </a:p>
          <a:p>
            <a:pPr lvl="1"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en-US" sz="1800" dirty="0">
                <a:solidFill>
                  <a:srgbClr val="002060"/>
                </a:solidFill>
              </a:rPr>
              <a:t>Santa Monica has spent an estimated $7 million so far. Plaintiffs in Santa Monica requested $22 million in legal fees after the original trial.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578EDBD7-AE7A-0E49-B9D5-E58CF0E40831}"/>
              </a:ext>
            </a:extLst>
          </p:cNvPr>
          <p:cNvSpPr txBox="1">
            <a:spLocks/>
          </p:cNvSpPr>
          <p:nvPr/>
        </p:nvSpPr>
        <p:spPr>
          <a:xfrm>
            <a:off x="4953000" y="1143000"/>
            <a:ext cx="3962400" cy="5105400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q"/>
            </a:pPr>
            <a:r>
              <a:rPr lang="en-US" sz="2200" dirty="0">
                <a:solidFill>
                  <a:srgbClr val="C13F3F"/>
                </a:solidFill>
              </a:rPr>
              <a:t>Key settlements:</a:t>
            </a:r>
          </a:p>
          <a:p>
            <a:pPr lvl="1"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en-US" sz="1900" dirty="0">
                <a:solidFill>
                  <a:srgbClr val="002060"/>
                </a:solidFill>
              </a:rPr>
              <a:t>Palmdale: $4.7 million</a:t>
            </a:r>
          </a:p>
          <a:p>
            <a:pPr lvl="1"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en-US" sz="1900" dirty="0">
                <a:solidFill>
                  <a:srgbClr val="002060"/>
                </a:solidFill>
              </a:rPr>
              <a:t>Modesto: $3 million </a:t>
            </a:r>
          </a:p>
          <a:p>
            <a:pPr lvl="1"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en-US" sz="1900" dirty="0">
                <a:solidFill>
                  <a:srgbClr val="002060"/>
                </a:solidFill>
              </a:rPr>
              <a:t>Highland: $1.3 million</a:t>
            </a:r>
          </a:p>
          <a:p>
            <a:pPr lvl="1"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en-US" sz="1900" dirty="0">
                <a:solidFill>
                  <a:srgbClr val="002060"/>
                </a:solidFill>
              </a:rPr>
              <a:t>Anaheim: $1.1 million</a:t>
            </a:r>
          </a:p>
          <a:p>
            <a:pPr lvl="1"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en-US" sz="1900" dirty="0">
                <a:solidFill>
                  <a:srgbClr val="002060"/>
                </a:solidFill>
              </a:rPr>
              <a:t>Whittier: $1 million</a:t>
            </a:r>
          </a:p>
          <a:p>
            <a:pPr lvl="1"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en-US" sz="1900" dirty="0">
                <a:solidFill>
                  <a:srgbClr val="002060"/>
                </a:solidFill>
              </a:rPr>
              <a:t>Santa Barbara: $600,000</a:t>
            </a:r>
          </a:p>
          <a:p>
            <a:pPr lvl="1"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en-US" sz="1900" dirty="0">
                <a:solidFill>
                  <a:srgbClr val="002060"/>
                </a:solidFill>
              </a:rPr>
              <a:t>Tulare Hospital: $500,000</a:t>
            </a:r>
          </a:p>
          <a:p>
            <a:pPr lvl="1"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en-US" sz="1900" dirty="0">
                <a:solidFill>
                  <a:srgbClr val="002060"/>
                </a:solidFill>
              </a:rPr>
              <a:t>Camarillo: $233,000</a:t>
            </a:r>
          </a:p>
          <a:p>
            <a:pPr lvl="1"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en-US" sz="1900" dirty="0">
                <a:solidFill>
                  <a:srgbClr val="002060"/>
                </a:solidFill>
              </a:rPr>
              <a:t>Compton Unified: $200,000</a:t>
            </a:r>
          </a:p>
          <a:p>
            <a:pPr lvl="1"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en-US" sz="1900" dirty="0">
                <a:solidFill>
                  <a:srgbClr val="002060"/>
                </a:solidFill>
              </a:rPr>
              <a:t>Madera Unified: about $170,000</a:t>
            </a:r>
          </a:p>
          <a:p>
            <a:pPr lvl="1"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en-US" sz="1900" dirty="0">
                <a:solidFill>
                  <a:srgbClr val="002060"/>
                </a:solidFill>
              </a:rPr>
              <a:t>Hanford Joint Union Schools: $118,000</a:t>
            </a:r>
          </a:p>
          <a:p>
            <a:pPr lvl="1"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en-US" sz="1900" dirty="0">
                <a:solidFill>
                  <a:srgbClr val="002060"/>
                </a:solidFill>
              </a:rPr>
              <a:t>Merced City: $42,000</a:t>
            </a:r>
          </a:p>
          <a:p>
            <a:pPr>
              <a:buFont typeface="Wingdings" pitchFamily="2" charset="2"/>
              <a:buChar char="q"/>
            </a:pPr>
            <a:r>
              <a:rPr lang="en-US" sz="2100" dirty="0">
                <a:solidFill>
                  <a:srgbClr val="C13F3F"/>
                </a:solidFill>
              </a:rPr>
              <a:t>An estimated $18 million in total settlements and court awards so far.</a:t>
            </a:r>
            <a:endParaRPr lang="en-US" dirty="0">
              <a:solidFill>
                <a:srgbClr val="C13F3F"/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CA3FA3-C0A8-A643-6ADE-2622E72357B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/>
              <a:t>November 17,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065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"/>
          <p:cNvSpPr txBox="1">
            <a:spLocks noGrp="1"/>
          </p:cNvSpPr>
          <p:nvPr>
            <p:ph type="title"/>
          </p:nvPr>
        </p:nvSpPr>
        <p:spPr>
          <a:xfrm>
            <a:off x="341400" y="291300"/>
            <a:ext cx="846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US" sz="4000" b="1" dirty="0"/>
              <a:t>Districting Process</a:t>
            </a:r>
            <a:endParaRPr sz="4000" dirty="0"/>
          </a:p>
        </p:txBody>
      </p:sp>
      <p:cxnSp>
        <p:nvCxnSpPr>
          <p:cNvPr id="131" name="Google Shape;131;p2"/>
          <p:cNvCxnSpPr>
            <a:cxnSpLocks/>
          </p:cNvCxnSpPr>
          <p:nvPr/>
        </p:nvCxnSpPr>
        <p:spPr>
          <a:xfrm>
            <a:off x="3048000" y="1295400"/>
            <a:ext cx="3039000" cy="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graphicFrame>
        <p:nvGraphicFramePr>
          <p:cNvPr id="8" name="Content Placeholder 8">
            <a:extLst>
              <a:ext uri="{FF2B5EF4-FFF2-40B4-BE49-F238E27FC236}">
                <a16:creationId xmlns:a16="http://schemas.microsoft.com/office/drawing/2014/main" id="{889E49A5-FF2C-42CD-A94F-5093C754890A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843984547"/>
              </p:ext>
            </p:extLst>
          </p:nvPr>
        </p:nvGraphicFramePr>
        <p:xfrm>
          <a:off x="490800" y="1630680"/>
          <a:ext cx="8153400" cy="30581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2058158948"/>
                    </a:ext>
                  </a:extLst>
                </a:gridCol>
                <a:gridCol w="5524500">
                  <a:extLst>
                    <a:ext uri="{9D8B030D-6E8A-4147-A177-3AD203B41FA5}">
                      <a16:colId xmlns:a16="http://schemas.microsoft.com/office/drawing/2014/main" val="41175276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Step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3256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Two Initial Hearings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Nov. 17 &amp; Dec.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Held prior to release of draft maps.</a:t>
                      </a:r>
                    </a:p>
                    <a:p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Education and to solicit input on the composition of districts.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26097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Release draft maps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Maps must be posted at least 7 days prior to 3</a:t>
                      </a:r>
                      <a:r>
                        <a:rPr lang="en-US" sz="1600" b="0" baseline="3000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rd</a:t>
                      </a: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 hearing.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1473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Two hearings on draft maps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Dec. 15 &amp; Jan.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Two meetings to discuss and revise the draft maps and to discuss the election sequence.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73789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Board Action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Jan. 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Map should be posted at least 7 days prior to Board action.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2455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County Committee Action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TBD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Public hearing held, then vote on final approval by County Committee on School District Organization.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8964478"/>
                  </a:ext>
                </a:extLst>
              </a:tr>
            </a:tbl>
          </a:graphicData>
        </a:graphic>
      </p:graphicFrame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E12620-D13A-8F86-2600-9936F9FA37D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November 17,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341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7B7377-F8B1-4D6E-BB90-840DF4A514A8}"/>
              </a:ext>
            </a:extLst>
          </p:cNvPr>
          <p:cNvSpPr txBox="1">
            <a:spLocks/>
          </p:cNvSpPr>
          <p:nvPr/>
        </p:nvSpPr>
        <p:spPr>
          <a:xfrm>
            <a:off x="515402" y="2009618"/>
            <a:ext cx="3827998" cy="1952782"/>
          </a:xfrm>
          <a:prstGeom prst="rect">
            <a:avLst/>
          </a:prstGeom>
          <a:ln>
            <a:solidFill>
              <a:srgbClr val="C13F3F"/>
            </a:solidFill>
            <a:miter lim="800000"/>
            <a:headEnd/>
            <a:tailEnd/>
          </a:ln>
        </p:spPr>
        <p:txBody>
          <a:bodyPr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000" dirty="0">
                <a:solidFill>
                  <a:srgbClr val="002060"/>
                </a:solidFill>
              </a:rPr>
              <a:t>Equal Population</a:t>
            </a:r>
          </a:p>
          <a:p>
            <a:pPr marL="0" indent="0">
              <a:buNone/>
            </a:pPr>
            <a:r>
              <a:rPr lang="en-US" altLang="en-US" sz="2000" dirty="0">
                <a:solidFill>
                  <a:srgbClr val="002060"/>
                </a:solidFill>
              </a:rPr>
              <a:t>Federal Voting Rights Act</a:t>
            </a:r>
          </a:p>
          <a:p>
            <a:pPr marL="0" indent="0">
              <a:buNone/>
            </a:pPr>
            <a:r>
              <a:rPr lang="en-US" altLang="en-US" sz="2000" dirty="0">
                <a:solidFill>
                  <a:srgbClr val="002060"/>
                </a:solidFill>
              </a:rPr>
              <a:t>No Racial Gerrymandering</a:t>
            </a:r>
          </a:p>
          <a:p>
            <a:pPr lvl="1"/>
            <a:endParaRPr lang="en-US" altLang="en-US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5B494ADB-EA71-449E-A793-BED7AAE0B07C}"/>
              </a:ext>
            </a:extLst>
          </p:cNvPr>
          <p:cNvSpPr txBox="1">
            <a:spLocks/>
          </p:cNvSpPr>
          <p:nvPr/>
        </p:nvSpPr>
        <p:spPr bwMode="auto">
          <a:xfrm>
            <a:off x="515401" y="1369855"/>
            <a:ext cx="3827998" cy="639763"/>
          </a:xfrm>
          <a:prstGeom prst="rect">
            <a:avLst/>
          </a:prstGeom>
          <a:solidFill>
            <a:srgbClr val="C13F3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639763" indent="-2730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2000" b="1" dirty="0">
                <a:solidFill>
                  <a:schemeClr val="bg1"/>
                </a:solidFill>
              </a:rPr>
              <a:t>Federal Laws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41F2FA3E-8D3C-4423-99F3-AE4CCCCF6C6C}"/>
              </a:ext>
            </a:extLst>
          </p:cNvPr>
          <p:cNvSpPr txBox="1">
            <a:spLocks/>
          </p:cNvSpPr>
          <p:nvPr/>
        </p:nvSpPr>
        <p:spPr>
          <a:xfrm>
            <a:off x="4630202" y="1369855"/>
            <a:ext cx="3827998" cy="639763"/>
          </a:xfrm>
          <a:prstGeom prst="rect">
            <a:avLst/>
          </a:prstGeom>
          <a:solidFill>
            <a:srgbClr val="002060"/>
          </a:solidFill>
        </p:spPr>
        <p:txBody>
          <a:bodyPr anchor="ctr"/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/>
              <a:buNone/>
              <a:defRPr/>
            </a:pPr>
            <a:r>
              <a:rPr lang="en-US" sz="2000" b="1" dirty="0">
                <a:solidFill>
                  <a:schemeClr val="bg1"/>
                </a:solidFill>
              </a:rPr>
              <a:t>Traditional Redistricting Principles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29DED1-0934-431E-9751-A48E232982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401" y="4054979"/>
            <a:ext cx="3078260" cy="20410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7B1E0707-91F5-488F-A9C5-455B1B72A6A0}"/>
              </a:ext>
            </a:extLst>
          </p:cNvPr>
          <p:cNvSpPr txBox="1">
            <a:spLocks/>
          </p:cNvSpPr>
          <p:nvPr/>
        </p:nvSpPr>
        <p:spPr>
          <a:xfrm>
            <a:off x="4630201" y="2009617"/>
            <a:ext cx="3827998" cy="4016348"/>
          </a:xfrm>
          <a:prstGeom prst="rect">
            <a:avLst/>
          </a:prstGeom>
          <a:ln>
            <a:solidFill>
              <a:srgbClr val="002060"/>
            </a:solidFill>
            <a:miter lim="800000"/>
            <a:headEnd/>
            <a:tailEnd/>
          </a:ln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8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200" dirty="0">
                <a:solidFill>
                  <a:srgbClr val="002060"/>
                </a:solidFill>
              </a:rPr>
              <a:t>Communities of interest</a:t>
            </a:r>
          </a:p>
          <a:p>
            <a:pPr marL="0" indent="0">
              <a:buNone/>
            </a:pPr>
            <a:r>
              <a:rPr lang="en-US" altLang="en-US" sz="2200" dirty="0">
                <a:solidFill>
                  <a:srgbClr val="002060"/>
                </a:solidFill>
              </a:rPr>
              <a:t>Compact</a:t>
            </a:r>
          </a:p>
          <a:p>
            <a:pPr marL="0" indent="0">
              <a:buNone/>
            </a:pPr>
            <a:r>
              <a:rPr lang="en-US" altLang="en-US" sz="2200" dirty="0">
                <a:solidFill>
                  <a:srgbClr val="002060"/>
                </a:solidFill>
              </a:rPr>
              <a:t>Contiguous</a:t>
            </a:r>
          </a:p>
          <a:p>
            <a:pPr marL="0" indent="0">
              <a:buNone/>
            </a:pPr>
            <a:r>
              <a:rPr lang="en-US" altLang="en-US" sz="2200" dirty="0">
                <a:solidFill>
                  <a:srgbClr val="002060"/>
                </a:solidFill>
              </a:rPr>
              <a:t>Visible (Natural &amp; man-made) boundaries</a:t>
            </a:r>
          </a:p>
          <a:p>
            <a:pPr marL="0" indent="0">
              <a:buNone/>
            </a:pPr>
            <a:r>
              <a:rPr lang="en-US" altLang="en-US" sz="2200" dirty="0">
                <a:solidFill>
                  <a:srgbClr val="002060"/>
                </a:solidFill>
              </a:rPr>
              <a:t>Respect voters’ choices / continuity in office</a:t>
            </a:r>
          </a:p>
          <a:p>
            <a:pPr marL="0" indent="0">
              <a:buNone/>
            </a:pPr>
            <a:r>
              <a:rPr lang="en-US" altLang="en-US" sz="2200" dirty="0">
                <a:solidFill>
                  <a:srgbClr val="002060"/>
                </a:solidFill>
              </a:rPr>
              <a:t>Planned future growth</a:t>
            </a:r>
          </a:p>
        </p:txBody>
      </p:sp>
      <p:cxnSp>
        <p:nvCxnSpPr>
          <p:cNvPr id="15" name="Google Shape;131;p2">
            <a:extLst>
              <a:ext uri="{FF2B5EF4-FFF2-40B4-BE49-F238E27FC236}">
                <a16:creationId xmlns:a16="http://schemas.microsoft.com/office/drawing/2014/main" id="{1FD17858-DE1A-684E-84E4-25D5C2F1BC8E}"/>
              </a:ext>
            </a:extLst>
          </p:cNvPr>
          <p:cNvCxnSpPr>
            <a:cxnSpLocks/>
          </p:cNvCxnSpPr>
          <p:nvPr/>
        </p:nvCxnSpPr>
        <p:spPr>
          <a:xfrm>
            <a:off x="3045642" y="990600"/>
            <a:ext cx="3039000" cy="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C51CC15F-F925-984A-AE83-972E909CE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358" y="88719"/>
            <a:ext cx="9144000" cy="914400"/>
          </a:xfrm>
        </p:spPr>
        <p:txBody>
          <a:bodyPr>
            <a:normAutofit/>
          </a:bodyPr>
          <a:lstStyle/>
          <a:p>
            <a:r>
              <a:rPr lang="en-US" altLang="en-US" sz="4000" b="1" dirty="0"/>
              <a:t>Districting Rules and Goals</a:t>
            </a:r>
            <a:endParaRPr lang="en-US" sz="4000" b="1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CF8498-02CF-2271-1734-661AFC000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17,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9455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674CE-E61A-46B8-9563-99C9DF01A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2400" y="228600"/>
            <a:ext cx="3342735" cy="1298019"/>
          </a:xfrm>
        </p:spPr>
        <p:txBody>
          <a:bodyPr>
            <a:noAutofit/>
          </a:bodyPr>
          <a:lstStyle/>
          <a:p>
            <a:r>
              <a:rPr lang="en-US" sz="3600" b="1" dirty="0"/>
              <a:t>Demographic Summary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B09B3F-4DC6-45C9-B0D2-8DF7842981B6}"/>
              </a:ext>
            </a:extLst>
          </p:cNvPr>
          <p:cNvSpPr txBox="1"/>
          <p:nvPr/>
        </p:nvSpPr>
        <p:spPr>
          <a:xfrm>
            <a:off x="452167" y="2133600"/>
            <a:ext cx="2133600" cy="132343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Garamond" panose="02020404030301010803" pitchFamily="18" charset="0"/>
              </a:rPr>
              <a:t>Each of the five divisions must contain about 27,087 people.</a:t>
            </a:r>
          </a:p>
        </p:txBody>
      </p:sp>
      <p:cxnSp>
        <p:nvCxnSpPr>
          <p:cNvPr id="10" name="Google Shape;131;p2">
            <a:extLst>
              <a:ext uri="{FF2B5EF4-FFF2-40B4-BE49-F238E27FC236}">
                <a16:creationId xmlns:a16="http://schemas.microsoft.com/office/drawing/2014/main" id="{E91C5A70-72E6-B14D-86DA-A506F3CF1709}"/>
              </a:ext>
            </a:extLst>
          </p:cNvPr>
          <p:cNvCxnSpPr>
            <a:cxnSpLocks/>
          </p:cNvCxnSpPr>
          <p:nvPr/>
        </p:nvCxnSpPr>
        <p:spPr>
          <a:xfrm>
            <a:off x="523335" y="1676400"/>
            <a:ext cx="1991265" cy="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91F18720-C613-00D1-B5C3-5C60BC707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17, 2022</a:t>
            </a:r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E93A4E8E-E0EA-25BB-742A-004B7D4B5B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1908656"/>
              </p:ext>
            </p:extLst>
          </p:nvPr>
        </p:nvGraphicFramePr>
        <p:xfrm>
          <a:off x="3352800" y="55155"/>
          <a:ext cx="5734050" cy="622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5276939" imgH="5724662" progId="Excel.Sheet.12">
                  <p:embed/>
                </p:oleObj>
              </mc:Choice>
              <mc:Fallback>
                <p:oleObj name="Worksheet" r:id="rId2" imgW="5276939" imgH="572466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352800" y="55155"/>
                        <a:ext cx="5734050" cy="6220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213260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EB148DA2-7170-244B-B315-E81083E8AA57}"/>
              </a:ext>
            </a:extLst>
          </p:cNvPr>
          <p:cNvSpPr txBox="1">
            <a:spLocks/>
          </p:cNvSpPr>
          <p:nvPr/>
        </p:nvSpPr>
        <p:spPr>
          <a:xfrm>
            <a:off x="0" y="-10637"/>
            <a:ext cx="9143999" cy="772638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rgbClr val="002060"/>
                </a:solidFill>
                <a:latin typeface="Garamond" pitchFamily="18" charset="0"/>
                <a:ea typeface="+mj-ea"/>
                <a:cs typeface="+mj-cs"/>
              </a:defRPr>
            </a:lvl1pPr>
          </a:lstStyle>
          <a:p>
            <a:r>
              <a:rPr lang="en-US" sz="4000" b="1" dirty="0"/>
              <a:t>Population Density</a:t>
            </a:r>
          </a:p>
        </p:txBody>
      </p:sp>
      <p:cxnSp>
        <p:nvCxnSpPr>
          <p:cNvPr id="10" name="Google Shape;131;p2">
            <a:extLst>
              <a:ext uri="{FF2B5EF4-FFF2-40B4-BE49-F238E27FC236}">
                <a16:creationId xmlns:a16="http://schemas.microsoft.com/office/drawing/2014/main" id="{F0C97EED-5CB1-0D47-8287-53B3E8C96790}"/>
              </a:ext>
            </a:extLst>
          </p:cNvPr>
          <p:cNvCxnSpPr>
            <a:cxnSpLocks/>
          </p:cNvCxnSpPr>
          <p:nvPr/>
        </p:nvCxnSpPr>
        <p:spPr>
          <a:xfrm>
            <a:off x="3505200" y="662687"/>
            <a:ext cx="1991265" cy="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23B42A0A-5A71-AF15-4816-295D1E4F1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17, 2022</a:t>
            </a:r>
            <a:endParaRPr lang="en-US" dirty="0"/>
          </a:p>
        </p:txBody>
      </p:sp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5E476D17-A5DA-E050-FDE2-CFC2A5CCE67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7447" y="832090"/>
            <a:ext cx="7255057" cy="52578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97689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CF3E0FEE-586C-760E-15D0-CAEE4C0BCF7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8955" y="794705"/>
            <a:ext cx="7801581" cy="52685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61F5DCB-A9F4-4EBD-90E2-7B076324BAF5}"/>
              </a:ext>
            </a:extLst>
          </p:cNvPr>
          <p:cNvSpPr txBox="1"/>
          <p:nvPr/>
        </p:nvSpPr>
        <p:spPr>
          <a:xfrm>
            <a:off x="6858000" y="5029200"/>
            <a:ext cx="1894936" cy="83099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2060"/>
                </a:solidFill>
                <a:latin typeface="Garamond" panose="02020404030301010803" pitchFamily="18" charset="0"/>
              </a:rPr>
              <a:t>Latinos are more concentrated along the 101 freeway.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B148DA2-7170-244B-B315-E81083E8AA57}"/>
              </a:ext>
            </a:extLst>
          </p:cNvPr>
          <p:cNvSpPr txBox="1">
            <a:spLocks/>
          </p:cNvSpPr>
          <p:nvPr/>
        </p:nvSpPr>
        <p:spPr>
          <a:xfrm>
            <a:off x="0" y="-10637"/>
            <a:ext cx="3342735" cy="764782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rgbClr val="002060"/>
                </a:solidFill>
                <a:latin typeface="Garamond" pitchFamily="18" charset="0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/>
              <a:t>Latino CVAP</a:t>
            </a:r>
          </a:p>
        </p:txBody>
      </p:sp>
      <p:cxnSp>
        <p:nvCxnSpPr>
          <p:cNvPr id="10" name="Google Shape;131;p2">
            <a:extLst>
              <a:ext uri="{FF2B5EF4-FFF2-40B4-BE49-F238E27FC236}">
                <a16:creationId xmlns:a16="http://schemas.microsoft.com/office/drawing/2014/main" id="{F0C97EED-5CB1-0D47-8287-53B3E8C96790}"/>
              </a:ext>
            </a:extLst>
          </p:cNvPr>
          <p:cNvCxnSpPr>
            <a:cxnSpLocks/>
          </p:cNvCxnSpPr>
          <p:nvPr/>
        </p:nvCxnSpPr>
        <p:spPr>
          <a:xfrm>
            <a:off x="381000" y="754145"/>
            <a:ext cx="1991265" cy="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2C0C58-D399-5EC1-A549-9631B7965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17,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9687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ustom 2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BF0000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5948</TotalTime>
  <Words>869</Words>
  <Application>Microsoft Office PowerPoint</Application>
  <PresentationFormat>On-screen Show (4:3)</PresentationFormat>
  <Paragraphs>127</Paragraphs>
  <Slides>15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Calibri</vt:lpstr>
      <vt:lpstr>EB Garamond</vt:lpstr>
      <vt:lpstr>Garamond</vt:lpstr>
      <vt:lpstr>Tw Cen MT</vt:lpstr>
      <vt:lpstr>Twentieth Century</vt:lpstr>
      <vt:lpstr>Wingdings</vt:lpstr>
      <vt:lpstr>Wingdings 2</vt:lpstr>
      <vt:lpstr>Median</vt:lpstr>
      <vt:lpstr>Worksheet</vt:lpstr>
      <vt:lpstr>Conejo Recreation and Parks District Introduction to Districting</vt:lpstr>
      <vt:lpstr>Election Systems</vt:lpstr>
      <vt:lpstr>California Voting Rights Act (CVRA)</vt:lpstr>
      <vt:lpstr>CVRA Impact</vt:lpstr>
      <vt:lpstr>Districting Process</vt:lpstr>
      <vt:lpstr>Districting Rules and Goals</vt:lpstr>
      <vt:lpstr>Demographic Summary</vt:lpstr>
      <vt:lpstr>PowerPoint Presentation</vt:lpstr>
      <vt:lpstr>PowerPoint Presentation</vt:lpstr>
      <vt:lpstr>PowerPoint Presentation</vt:lpstr>
      <vt:lpstr>Other Socio-Economic Demographics</vt:lpstr>
      <vt:lpstr>Defining Neighborhoods</vt:lpstr>
      <vt:lpstr>Communities of Interest</vt:lpstr>
      <vt:lpstr>Possible Community Definitions</vt:lpstr>
      <vt:lpstr>Public Hearing &amp; Discussion</vt:lpstr>
    </vt:vector>
  </TitlesOfParts>
  <Company>Claremont McKenna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NDC Presentation</dc:title>
  <dc:creator>Douglas Johnson</dc:creator>
  <cp:lastModifiedBy>Douglas Johnson</cp:lastModifiedBy>
  <cp:revision>462</cp:revision>
  <cp:lastPrinted>2017-05-23T05:26:42Z</cp:lastPrinted>
  <dcterms:created xsi:type="dcterms:W3CDTF">2011-05-19T00:29:13Z</dcterms:created>
  <dcterms:modified xsi:type="dcterms:W3CDTF">2022-11-16T07:20:31Z</dcterms:modified>
</cp:coreProperties>
</file>